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showGuides="1">
      <p:cViewPr varScale="1">
        <p:scale>
          <a:sx n="117" d="100"/>
          <a:sy n="117" d="100"/>
        </p:scale>
        <p:origin x="15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8C5DFE-6448-47BE-BE5D-8985C093845D}" type="datetimeFigureOut">
              <a:rPr kumimoji="1" lang="ja-JP" altLang="en-US" smtClean="0"/>
              <a:t>2025/1/28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19F833-C0F3-48B4-BB2F-0B6E47F301BE}" type="slidenum">
              <a:rPr kumimoji="1" lang="ja-JP" altLang="en-US" smtClean="0"/>
              <a:t>‹#›</a:t>
            </a:fld>
            <a:endParaRPr kumimoji="1" lang="ja-JP" altLang="en-US"/>
          </a:p>
        </p:txBody>
      </p:sp>
    </p:spTree>
    <p:extLst>
      <p:ext uri="{BB962C8B-B14F-4D97-AF65-F5344CB8AC3E}">
        <p14:creationId xmlns:p14="http://schemas.microsoft.com/office/powerpoint/2010/main" val="20478715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72390">
              <a:lnSpc>
                <a:spcPct val="131000"/>
              </a:lnSpc>
              <a:spcAft>
                <a:spcPts val="0"/>
              </a:spcAft>
            </a:pPr>
            <a:r>
              <a:rPr lang="ja-JP" altLang="ja-JP" sz="1800" spc="-1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税金は、毎日の暮らしの中でいろいろなところに使われています。</a:t>
            </a:r>
            <a:endParaRPr lang="ja-JP"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72390">
              <a:lnSpc>
                <a:spcPct val="131000"/>
              </a:lnSpc>
              <a:spcAft>
                <a:spcPts val="0"/>
              </a:spcAft>
            </a:pPr>
            <a:r>
              <a:rPr lang="ja-JP" altLang="ja-JP" sz="1800" spc="-1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では、どのようなものに使われているのか考えていきまし</a:t>
            </a:r>
            <a:r>
              <a:rPr lang="ja-JP" altLang="ja-JP" sz="1800" spc="-2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ょう。</a:t>
            </a:r>
            <a:endParaRPr lang="ja-JP"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72390" indent="66675">
              <a:lnSpc>
                <a:spcPct val="131000"/>
              </a:lnSpc>
              <a:spcAft>
                <a:spcPts val="0"/>
              </a:spcAft>
            </a:pPr>
            <a:r>
              <a:rPr lang="en-US" altLang="ja-JP" sz="1800" spc="-2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endParaRPr lang="ja-JP"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72390">
              <a:lnSpc>
                <a:spcPts val="1345"/>
              </a:lnSpc>
              <a:spcBef>
                <a:spcPts val="80"/>
              </a:spcBef>
              <a:spcAft>
                <a:spcPts val="0"/>
              </a:spcAft>
            </a:pPr>
            <a:r>
              <a:rPr lang="ja-JP" altLang="ja-JP" sz="1800" spc="-2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いま画面に表示されているようなワークシートが手元あると思うので、税金を使って作られている</a:t>
            </a:r>
            <a:r>
              <a:rPr lang="ja-JP" altLang="en-US" sz="1800" spc="-2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と思う</a:t>
            </a:r>
            <a:r>
              <a:rPr lang="ja-JP" altLang="ja-JP" sz="1800" spc="-2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もの</a:t>
            </a:r>
            <a:r>
              <a:rPr lang="ja-JP" altLang="en-US" sz="1800" spc="-2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に</a:t>
            </a:r>
            <a:r>
              <a:rPr lang="ja-JP" altLang="ja-JP" sz="1800" spc="-2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は〇を、税金を使って作られていないと思うものには×をつけてください。</a:t>
            </a:r>
            <a:endParaRPr lang="ja-JP"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lnSpc>
                <a:spcPts val="1345"/>
              </a:lnSpc>
              <a:spcBef>
                <a:spcPts val="80"/>
              </a:spcBef>
            </a:pPr>
            <a:r>
              <a:rPr lang="en-US"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endParaRPr lang="ja-JP"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spcBef>
                <a:spcPts val="580"/>
              </a:spcBef>
            </a:pPr>
            <a:r>
              <a:rPr lang="en-US"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まだ配布されていないようだったら先生に配布いただくよう依頼する。配布されている時間を使って説明に移る。</a:t>
            </a:r>
          </a:p>
          <a:p>
            <a:r>
              <a:rPr lang="en-US"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回答時間　</a:t>
            </a:r>
            <a:r>
              <a:rPr lang="en-US"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1</a:t>
            </a:r>
            <a:r>
              <a:rPr lang="ja-JP" altLang="en-US"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rPr>
              <a:t>分程度</a:t>
            </a:r>
            <a:endParaRPr lang="ja-JP"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r>
              <a:rPr lang="en-US" altLang="ja-JP" sz="1800" dirty="0">
                <a:effectLst/>
                <a:latin typeface="Times New Roman" panose="02020603050405020304" pitchFamily="18" charset="0"/>
                <a:ea typeface="ＭＳ ゴシック" panose="020B0609070205080204" pitchFamily="49" charset="-128"/>
                <a:cs typeface="ＭＳ ゴシック" panose="020B0609070205080204" pitchFamily="49" charset="-128"/>
              </a:rPr>
              <a:t> </a:t>
            </a:r>
            <a:endParaRPr lang="ja-JP" altLang="ja-JP" sz="1800" dirty="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66EC9F3E-E481-406B-933B-13AA161833C7}" type="slidenum">
              <a:rPr lang="ja-JP" altLang="en-US" smtClean="0"/>
              <a:pPr/>
              <a:t>1</a:t>
            </a:fld>
            <a:endParaRPr lang="ja-JP" altLang="en-US"/>
          </a:p>
        </p:txBody>
      </p:sp>
    </p:spTree>
    <p:extLst>
      <p:ext uri="{BB962C8B-B14F-4D97-AF65-F5344CB8AC3E}">
        <p14:creationId xmlns:p14="http://schemas.microsoft.com/office/powerpoint/2010/main" val="2575093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728834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3349582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32226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222864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763764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17549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2446146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1791382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294658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2735119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0731751-9862-49A5-A9EF-C30A5DCCE43D}" type="datetimeFigureOut">
              <a:rPr kumimoji="1" lang="ja-JP" altLang="en-US" smtClean="0"/>
              <a:t>2025/1/28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172493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31751-9862-49A5-A9EF-C30A5DCCE43D}" type="datetimeFigureOut">
              <a:rPr kumimoji="1" lang="ja-JP" altLang="en-US" smtClean="0"/>
              <a:t>2025/1/28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5BBE4-3494-4FB7-BC96-1D092D8537D9}" type="slidenum">
              <a:rPr kumimoji="1" lang="ja-JP" altLang="en-US" smtClean="0"/>
              <a:t>‹#›</a:t>
            </a:fld>
            <a:endParaRPr kumimoji="1" lang="ja-JP" altLang="en-US"/>
          </a:p>
        </p:txBody>
      </p:sp>
    </p:spTree>
    <p:extLst>
      <p:ext uri="{BB962C8B-B14F-4D97-AF65-F5344CB8AC3E}">
        <p14:creationId xmlns:p14="http://schemas.microsoft.com/office/powerpoint/2010/main" val="277708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2">
            <a:extLst>
              <a:ext uri="{FF2B5EF4-FFF2-40B4-BE49-F238E27FC236}">
                <a16:creationId xmlns:a16="http://schemas.microsoft.com/office/drawing/2014/main" id="{F1F64C03-7114-429D-9EDD-386288A71735}"/>
              </a:ext>
            </a:extLst>
          </p:cNvPr>
          <p:cNvSpPr>
            <a:spLocks noChangeArrowheads="1"/>
          </p:cNvSpPr>
          <p:nvPr/>
        </p:nvSpPr>
        <p:spPr bwMode="auto">
          <a:xfrm>
            <a:off x="1752600" y="204944"/>
            <a:ext cx="8686800" cy="6400800"/>
          </a:xfrm>
          <a:prstGeom prst="roundRect">
            <a:avLst>
              <a:gd name="adj" fmla="val 4422"/>
            </a:avLst>
          </a:prstGeom>
          <a:solidFill>
            <a:srgbClr val="FFE5F9"/>
          </a:solidFill>
          <a:ln w="25400">
            <a:no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Arial" panose="020B0604020202020204" pitchFamily="34" charset="0"/>
              <a:buNone/>
            </a:pPr>
            <a:endParaRPr lang="ja-JP" altLang="en-US" sz="1800">
              <a:latin typeface="Arial" panose="020B0604020202020204" pitchFamily="34" charset="0"/>
            </a:endParaRPr>
          </a:p>
        </p:txBody>
      </p:sp>
      <p:sp>
        <p:nvSpPr>
          <p:cNvPr id="6" name="吹き出し: 円形 5">
            <a:extLst>
              <a:ext uri="{FF2B5EF4-FFF2-40B4-BE49-F238E27FC236}">
                <a16:creationId xmlns:a16="http://schemas.microsoft.com/office/drawing/2014/main" id="{B1505A43-6321-4BEB-A695-CD48D4FBE754}"/>
              </a:ext>
            </a:extLst>
          </p:cNvPr>
          <p:cNvSpPr/>
          <p:nvPr/>
        </p:nvSpPr>
        <p:spPr bwMode="auto">
          <a:xfrm>
            <a:off x="1972988" y="357887"/>
            <a:ext cx="1727682" cy="1700526"/>
          </a:xfrm>
          <a:prstGeom prst="wedgeEllipseCallout">
            <a:avLst>
              <a:gd name="adj1" fmla="val 54257"/>
              <a:gd name="adj2" fmla="val 39170"/>
            </a:avLst>
          </a:prstGeom>
          <a:solidFill>
            <a:srgbClr val="FF4F9F"/>
          </a:solidFill>
          <a:ln w="9525" cap="flat" cmpd="sng" algn="ctr">
            <a:noFill/>
            <a:prstDash val="solid"/>
            <a:round/>
            <a:headEnd type="none" w="med" len="med"/>
            <a:tailEnd type="none" w="med" len="med"/>
          </a:ln>
        </p:spPr>
        <p:txBody>
          <a:bodyPr vert="horz" wrap="square" lIns="0" tIns="0" rIns="0" bIns="0" numCol="1" rtlCol="0" anchor="ctr" anchorCtr="1" compatLnSpc="1"/>
          <a:lstStyle/>
          <a:p>
            <a:pPr algn="ctr" fontAlgn="base">
              <a:spcBef>
                <a:spcPct val="0"/>
              </a:spcBef>
              <a:spcAft>
                <a:spcPct val="0"/>
              </a:spcAft>
            </a:pPr>
            <a:r>
              <a:rPr kumimoji="0" lang="ja-JP" altLang="en-US" sz="3200" b="1">
                <a:solidFill>
                  <a:schemeClr val="bg1"/>
                </a:solidFill>
                <a:latin typeface="Arial" pitchFamily="34" charset="0"/>
                <a:ea typeface="ＭＳ Ｐゴシック" pitchFamily="50" charset="-128"/>
              </a:rPr>
              <a:t>やってみよう</a:t>
            </a:r>
          </a:p>
        </p:txBody>
      </p:sp>
      <p:sp>
        <p:nvSpPr>
          <p:cNvPr id="2" name="スライド番号プレースホルダー 1">
            <a:extLst>
              <a:ext uri="{FF2B5EF4-FFF2-40B4-BE49-F238E27FC236}">
                <a16:creationId xmlns:a16="http://schemas.microsoft.com/office/drawing/2014/main" id="{668336C5-521C-4828-9FA3-8192BB25B13D}"/>
              </a:ext>
            </a:extLst>
          </p:cNvPr>
          <p:cNvSpPr>
            <a:spLocks noGrp="1"/>
          </p:cNvSpPr>
          <p:nvPr>
            <p:ph type="sldNum" sz="quarter" idx="12"/>
          </p:nvPr>
        </p:nvSpPr>
        <p:spPr>
          <a:xfrm>
            <a:off x="10956472" y="244227"/>
            <a:ext cx="964722" cy="365125"/>
          </a:xfrm>
          <a:ln>
            <a:solidFill>
              <a:schemeClr val="tx1"/>
            </a:solidFill>
          </a:ln>
        </p:spPr>
        <p:txBody>
          <a:bodyPr/>
          <a:lstStyle/>
          <a:p>
            <a:pPr algn="ctr"/>
            <a:r>
              <a:rPr lang="ja-JP" altLang="en-US" sz="1800" dirty="0" smtClean="0">
                <a:latin typeface="BIZ UDPゴシック" panose="020B0400000000000000" pitchFamily="50" charset="-128"/>
                <a:ea typeface="BIZ UDPゴシック" panose="020B0400000000000000" pitchFamily="50" charset="-128"/>
              </a:rPr>
              <a:t>別紙１</a:t>
            </a:r>
            <a:endParaRPr lang="ja-JP" altLang="en-US" sz="1800" dirty="0">
              <a:latin typeface="BIZ UDPゴシック" panose="020B0400000000000000" pitchFamily="50" charset="-128"/>
              <a:ea typeface="BIZ UDPゴシック" panose="020B0400000000000000" pitchFamily="50" charset="-128"/>
            </a:endParaRPr>
          </a:p>
        </p:txBody>
      </p:sp>
      <p:sp>
        <p:nvSpPr>
          <p:cNvPr id="7" name="吹き出し: 角を丸めた四角形 6">
            <a:extLst>
              <a:ext uri="{FF2B5EF4-FFF2-40B4-BE49-F238E27FC236}">
                <a16:creationId xmlns:a16="http://schemas.microsoft.com/office/drawing/2014/main" id="{8725CF99-DCB9-4E1F-B8ED-717C3F5EBBF7}"/>
              </a:ext>
            </a:extLst>
          </p:cNvPr>
          <p:cNvSpPr/>
          <p:nvPr/>
        </p:nvSpPr>
        <p:spPr bwMode="auto">
          <a:xfrm>
            <a:off x="4007060" y="357887"/>
            <a:ext cx="6211952" cy="1700526"/>
          </a:xfrm>
          <a:prstGeom prst="wedgeRoundRectCallout">
            <a:avLst>
              <a:gd name="adj1" fmla="val -25701"/>
              <a:gd name="adj2" fmla="val 61515"/>
              <a:gd name="adj3" fmla="val 16667"/>
            </a:avLst>
          </a:prstGeom>
          <a:solidFill>
            <a:schemeClr val="bg1"/>
          </a:solidFill>
          <a:ln w="38100" cap="flat" cmpd="sng" algn="ctr">
            <a:noFill/>
            <a:prstDash val="solid"/>
            <a:round/>
            <a:headEnd type="none" w="med" len="med"/>
            <a:tailEnd type="none" w="med" len="me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r>
              <a:rPr lang="ja-JP" altLang="en-US" sz="3200" b="1" dirty="0">
                <a:solidFill>
                  <a:srgbClr val="7030A0"/>
                </a:solidFill>
                <a:latin typeface="AR丸ゴシック体M" pitchFamily="49" charset="-128"/>
                <a:ea typeface="AR丸ゴシック体M" pitchFamily="49" charset="-128"/>
              </a:rPr>
              <a:t>税金でできているものと</a:t>
            </a:r>
            <a:endParaRPr lang="en-US" altLang="ja-JP" sz="3200" b="1" dirty="0">
              <a:solidFill>
                <a:srgbClr val="7030A0"/>
              </a:solidFill>
              <a:latin typeface="AR丸ゴシック体M" pitchFamily="49" charset="-128"/>
              <a:ea typeface="AR丸ゴシック体M" pitchFamily="49" charset="-128"/>
            </a:endParaRPr>
          </a:p>
          <a:p>
            <a:pPr algn="ctr">
              <a:lnSpc>
                <a:spcPct val="90000"/>
              </a:lnSpc>
            </a:pPr>
            <a:r>
              <a:rPr lang="ja-JP" altLang="en-US" sz="3200" b="1" dirty="0">
                <a:solidFill>
                  <a:srgbClr val="7030A0"/>
                </a:solidFill>
                <a:latin typeface="AR丸ゴシック体M" pitchFamily="49" charset="-128"/>
                <a:ea typeface="AR丸ゴシック体M" pitchFamily="49" charset="-128"/>
              </a:rPr>
              <a:t>そうでないものを分けて</a:t>
            </a:r>
            <a:endParaRPr lang="en-US" altLang="ja-JP" sz="3200" b="1" dirty="0">
              <a:solidFill>
                <a:srgbClr val="7030A0"/>
              </a:solidFill>
              <a:latin typeface="AR丸ゴシック体M" pitchFamily="49" charset="-128"/>
              <a:ea typeface="AR丸ゴシック体M" pitchFamily="49" charset="-128"/>
            </a:endParaRPr>
          </a:p>
          <a:p>
            <a:pPr algn="ctr">
              <a:lnSpc>
                <a:spcPct val="90000"/>
              </a:lnSpc>
            </a:pPr>
            <a:r>
              <a:rPr lang="ja-JP" altLang="en-US" sz="3200" b="1" dirty="0">
                <a:solidFill>
                  <a:srgbClr val="7030A0"/>
                </a:solidFill>
                <a:latin typeface="AR丸ゴシック体M" pitchFamily="49" charset="-128"/>
                <a:ea typeface="AR丸ゴシック体M" pitchFamily="49" charset="-128"/>
              </a:rPr>
              <a:t>みましょう！</a:t>
            </a:r>
          </a:p>
        </p:txBody>
      </p:sp>
      <p:grpSp>
        <p:nvGrpSpPr>
          <p:cNvPr id="14" name="グループ化 13">
            <a:extLst>
              <a:ext uri="{FF2B5EF4-FFF2-40B4-BE49-F238E27FC236}">
                <a16:creationId xmlns:a16="http://schemas.microsoft.com/office/drawing/2014/main" id="{8E456EF4-545C-49B8-94B7-15B9A71CD64A}"/>
              </a:ext>
            </a:extLst>
          </p:cNvPr>
          <p:cNvGrpSpPr/>
          <p:nvPr/>
        </p:nvGrpSpPr>
        <p:grpSpPr>
          <a:xfrm>
            <a:off x="2029638" y="2357131"/>
            <a:ext cx="8132724" cy="736600"/>
            <a:chOff x="850900" y="2692400"/>
            <a:chExt cx="8953500" cy="736600"/>
          </a:xfrm>
        </p:grpSpPr>
        <p:sp>
          <p:nvSpPr>
            <p:cNvPr id="9" name="正方形/長方形 8">
              <a:extLst>
                <a:ext uri="{FF2B5EF4-FFF2-40B4-BE49-F238E27FC236}">
                  <a16:creationId xmlns:a16="http://schemas.microsoft.com/office/drawing/2014/main" id="{CD00491F-AE9A-45E5-BBBD-7B9CBE625ACA}"/>
                </a:ext>
              </a:extLst>
            </p:cNvPr>
            <p:cNvSpPr/>
            <p:nvPr/>
          </p:nvSpPr>
          <p:spPr bwMode="auto">
            <a:xfrm>
              <a:off x="8509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eaLnBrk="1" hangingPunct="1"/>
              <a:r>
                <a:rPr lang="ja-JP" altLang="en-US" sz="3200">
                  <a:latin typeface="HGPｺﾞｼｯｸE" panose="020B0900000000000000" pitchFamily="50" charset="-128"/>
                  <a:ea typeface="HGPｺﾞｼｯｸE" panose="020B0900000000000000" pitchFamily="50" charset="-128"/>
                </a:rPr>
                <a:t>学 校</a:t>
              </a:r>
            </a:p>
          </p:txBody>
        </p:sp>
        <p:sp>
          <p:nvSpPr>
            <p:cNvPr id="11" name="正方形/長方形 10">
              <a:extLst>
                <a:ext uri="{FF2B5EF4-FFF2-40B4-BE49-F238E27FC236}">
                  <a16:creationId xmlns:a16="http://schemas.microsoft.com/office/drawing/2014/main" id="{C10D93E7-B7BF-4CF8-9AC4-975C62E87BC2}"/>
                </a:ext>
              </a:extLst>
            </p:cNvPr>
            <p:cNvSpPr/>
            <p:nvPr/>
          </p:nvSpPr>
          <p:spPr bwMode="auto">
            <a:xfrm>
              <a:off x="31496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eaLnBrk="1" hangingPunct="1"/>
              <a:r>
                <a:rPr lang="ja-JP" altLang="en-US" sz="3200">
                  <a:latin typeface="HGPｺﾞｼｯｸE" panose="020B0900000000000000" pitchFamily="50" charset="-128"/>
                  <a:ea typeface="HGPｺﾞｼｯｸE" panose="020B0900000000000000" pitchFamily="50" charset="-128"/>
                </a:rPr>
                <a:t>教科書</a:t>
              </a:r>
            </a:p>
          </p:txBody>
        </p:sp>
        <p:sp>
          <p:nvSpPr>
            <p:cNvPr id="12" name="正方形/長方形 11">
              <a:extLst>
                <a:ext uri="{FF2B5EF4-FFF2-40B4-BE49-F238E27FC236}">
                  <a16:creationId xmlns:a16="http://schemas.microsoft.com/office/drawing/2014/main" id="{03FE6A47-5CE3-4489-8F5C-8BCC5C75D372}"/>
                </a:ext>
              </a:extLst>
            </p:cNvPr>
            <p:cNvSpPr/>
            <p:nvPr/>
          </p:nvSpPr>
          <p:spPr bwMode="auto">
            <a:xfrm>
              <a:off x="54483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道 路</a:t>
              </a:r>
              <a:endParaRPr lang="ja-JP" altLang="en-US" sz="3200" dirty="0">
                <a:latin typeface="HGPｺﾞｼｯｸE" panose="020B0900000000000000" pitchFamily="50" charset="-128"/>
                <a:ea typeface="HGPｺﾞｼｯｸE" panose="020B0900000000000000" pitchFamily="50" charset="-128"/>
              </a:endParaRPr>
            </a:p>
          </p:txBody>
        </p:sp>
        <p:sp>
          <p:nvSpPr>
            <p:cNvPr id="13" name="正方形/長方形 12">
              <a:extLst>
                <a:ext uri="{FF2B5EF4-FFF2-40B4-BE49-F238E27FC236}">
                  <a16:creationId xmlns:a16="http://schemas.microsoft.com/office/drawing/2014/main" id="{0B97CEDB-A760-4F81-826B-11097E08F369}"/>
                </a:ext>
              </a:extLst>
            </p:cNvPr>
            <p:cNvSpPr/>
            <p:nvPr/>
          </p:nvSpPr>
          <p:spPr bwMode="auto">
            <a:xfrm>
              <a:off x="77470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コンビニ</a:t>
              </a:r>
              <a:endParaRPr lang="ja-JP" altLang="en-US" sz="3200" dirty="0">
                <a:latin typeface="HGPｺﾞｼｯｸE" panose="020B0900000000000000" pitchFamily="50" charset="-128"/>
                <a:ea typeface="HGPｺﾞｼｯｸE" panose="020B0900000000000000" pitchFamily="50" charset="-128"/>
              </a:endParaRPr>
            </a:p>
          </p:txBody>
        </p:sp>
      </p:grpSp>
      <p:grpSp>
        <p:nvGrpSpPr>
          <p:cNvPr id="16" name="グループ化 15">
            <a:extLst>
              <a:ext uri="{FF2B5EF4-FFF2-40B4-BE49-F238E27FC236}">
                <a16:creationId xmlns:a16="http://schemas.microsoft.com/office/drawing/2014/main" id="{120ED0B7-F893-4566-AC34-B5A704955148}"/>
              </a:ext>
            </a:extLst>
          </p:cNvPr>
          <p:cNvGrpSpPr/>
          <p:nvPr/>
        </p:nvGrpSpPr>
        <p:grpSpPr>
          <a:xfrm>
            <a:off x="2029638" y="3207391"/>
            <a:ext cx="8132724" cy="736600"/>
            <a:chOff x="850900" y="2692400"/>
            <a:chExt cx="8953500" cy="736600"/>
          </a:xfrm>
        </p:grpSpPr>
        <p:sp>
          <p:nvSpPr>
            <p:cNvPr id="17" name="正方形/長方形 16">
              <a:extLst>
                <a:ext uri="{FF2B5EF4-FFF2-40B4-BE49-F238E27FC236}">
                  <a16:creationId xmlns:a16="http://schemas.microsoft.com/office/drawing/2014/main" id="{17542758-F043-4B75-873B-E8551FFEC122}"/>
                </a:ext>
              </a:extLst>
            </p:cNvPr>
            <p:cNvSpPr/>
            <p:nvPr/>
          </p:nvSpPr>
          <p:spPr bwMode="auto">
            <a:xfrm>
              <a:off x="8509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デパート</a:t>
              </a:r>
              <a:endParaRPr lang="ja-JP" altLang="en-US" sz="3200" dirty="0">
                <a:latin typeface="HGPｺﾞｼｯｸE" panose="020B0900000000000000" pitchFamily="50" charset="-128"/>
                <a:ea typeface="HGPｺﾞｼｯｸE" panose="020B0900000000000000" pitchFamily="50" charset="-128"/>
              </a:endParaRPr>
            </a:p>
          </p:txBody>
        </p:sp>
        <p:sp>
          <p:nvSpPr>
            <p:cNvPr id="18" name="正方形/長方形 17">
              <a:extLst>
                <a:ext uri="{FF2B5EF4-FFF2-40B4-BE49-F238E27FC236}">
                  <a16:creationId xmlns:a16="http://schemas.microsoft.com/office/drawing/2014/main" id="{DD21FF93-43FE-4C46-AB69-38C23F4F3134}"/>
                </a:ext>
              </a:extLst>
            </p:cNvPr>
            <p:cNvSpPr/>
            <p:nvPr/>
          </p:nvSpPr>
          <p:spPr bwMode="auto">
            <a:xfrm>
              <a:off x="31496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信号機</a:t>
              </a:r>
              <a:endParaRPr lang="ja-JP" altLang="en-US" sz="3200" dirty="0">
                <a:latin typeface="HGPｺﾞｼｯｸE" panose="020B0900000000000000" pitchFamily="50" charset="-128"/>
                <a:ea typeface="HGPｺﾞｼｯｸE" panose="020B0900000000000000" pitchFamily="50" charset="-128"/>
              </a:endParaRPr>
            </a:p>
          </p:txBody>
        </p:sp>
        <p:sp>
          <p:nvSpPr>
            <p:cNvPr id="19" name="正方形/長方形 18">
              <a:extLst>
                <a:ext uri="{FF2B5EF4-FFF2-40B4-BE49-F238E27FC236}">
                  <a16:creationId xmlns:a16="http://schemas.microsoft.com/office/drawing/2014/main" id="{B9E9A419-BD47-4777-A04F-D21942EF818B}"/>
                </a:ext>
              </a:extLst>
            </p:cNvPr>
            <p:cNvSpPr/>
            <p:nvPr/>
          </p:nvSpPr>
          <p:spPr bwMode="auto">
            <a:xfrm>
              <a:off x="54483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dirty="0">
                  <a:latin typeface="HGPｺﾞｼｯｸE" panose="020B0900000000000000" pitchFamily="50" charset="-128"/>
                  <a:ea typeface="HGPｺﾞｼｯｸE" panose="020B0900000000000000" pitchFamily="50" charset="-128"/>
                </a:rPr>
                <a:t>ごみ処理</a:t>
              </a:r>
            </a:p>
          </p:txBody>
        </p:sp>
        <p:sp>
          <p:nvSpPr>
            <p:cNvPr id="20" name="正方形/長方形 19">
              <a:extLst>
                <a:ext uri="{FF2B5EF4-FFF2-40B4-BE49-F238E27FC236}">
                  <a16:creationId xmlns:a16="http://schemas.microsoft.com/office/drawing/2014/main" id="{63F65D9A-5BFC-4137-84B6-CC78A8FEA981}"/>
                </a:ext>
              </a:extLst>
            </p:cNvPr>
            <p:cNvSpPr/>
            <p:nvPr/>
          </p:nvSpPr>
          <p:spPr bwMode="auto">
            <a:xfrm>
              <a:off x="77470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交 番</a:t>
              </a:r>
              <a:endParaRPr lang="ja-JP" altLang="en-US" sz="3200" dirty="0">
                <a:latin typeface="HGPｺﾞｼｯｸE" panose="020B0900000000000000" pitchFamily="50" charset="-128"/>
                <a:ea typeface="HGPｺﾞｼｯｸE" panose="020B0900000000000000" pitchFamily="50" charset="-128"/>
              </a:endParaRPr>
            </a:p>
          </p:txBody>
        </p:sp>
      </p:grpSp>
      <p:grpSp>
        <p:nvGrpSpPr>
          <p:cNvPr id="21" name="グループ化 20">
            <a:extLst>
              <a:ext uri="{FF2B5EF4-FFF2-40B4-BE49-F238E27FC236}">
                <a16:creationId xmlns:a16="http://schemas.microsoft.com/office/drawing/2014/main" id="{B3A1C454-DB27-4157-A28A-617434EF15E0}"/>
              </a:ext>
            </a:extLst>
          </p:cNvPr>
          <p:cNvGrpSpPr/>
          <p:nvPr/>
        </p:nvGrpSpPr>
        <p:grpSpPr>
          <a:xfrm>
            <a:off x="2029638" y="4057651"/>
            <a:ext cx="8132724" cy="736600"/>
            <a:chOff x="850900" y="2692400"/>
            <a:chExt cx="8953500" cy="736600"/>
          </a:xfrm>
        </p:grpSpPr>
        <p:sp>
          <p:nvSpPr>
            <p:cNvPr id="22" name="正方形/長方形 21">
              <a:extLst>
                <a:ext uri="{FF2B5EF4-FFF2-40B4-BE49-F238E27FC236}">
                  <a16:creationId xmlns:a16="http://schemas.microsoft.com/office/drawing/2014/main" id="{AA1BB9FF-4151-492D-8C0F-3649651D3DE4}"/>
                </a:ext>
              </a:extLst>
            </p:cNvPr>
            <p:cNvSpPr/>
            <p:nvPr/>
          </p:nvSpPr>
          <p:spPr bwMode="auto">
            <a:xfrm>
              <a:off x="8509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dirty="0">
                  <a:latin typeface="HGPｺﾞｼｯｸE" panose="020B0900000000000000" pitchFamily="50" charset="-128"/>
                  <a:ea typeface="HGPｺﾞｼｯｸE" panose="020B0900000000000000" pitchFamily="50" charset="-128"/>
                </a:rPr>
                <a:t>銀 行</a:t>
              </a:r>
            </a:p>
          </p:txBody>
        </p:sp>
        <p:sp>
          <p:nvSpPr>
            <p:cNvPr id="23" name="正方形/長方形 22">
              <a:extLst>
                <a:ext uri="{FF2B5EF4-FFF2-40B4-BE49-F238E27FC236}">
                  <a16:creationId xmlns:a16="http://schemas.microsoft.com/office/drawing/2014/main" id="{A0B872DE-9DC2-4AFA-AC87-65BEF44AFB24}"/>
                </a:ext>
              </a:extLst>
            </p:cNvPr>
            <p:cNvSpPr/>
            <p:nvPr/>
          </p:nvSpPr>
          <p:spPr bwMode="auto">
            <a:xfrm>
              <a:off x="31496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映画館</a:t>
              </a:r>
              <a:endParaRPr lang="ja-JP" altLang="en-US" sz="3200" dirty="0">
                <a:latin typeface="HGPｺﾞｼｯｸE" panose="020B0900000000000000" pitchFamily="50" charset="-128"/>
                <a:ea typeface="HGPｺﾞｼｯｸE" panose="020B0900000000000000" pitchFamily="50" charset="-128"/>
              </a:endParaRPr>
            </a:p>
          </p:txBody>
        </p:sp>
        <p:sp>
          <p:nvSpPr>
            <p:cNvPr id="24" name="正方形/長方形 23">
              <a:extLst>
                <a:ext uri="{FF2B5EF4-FFF2-40B4-BE49-F238E27FC236}">
                  <a16:creationId xmlns:a16="http://schemas.microsoft.com/office/drawing/2014/main" id="{2CAD13A9-32A8-450E-9BA3-4D46D6133D7E}"/>
                </a:ext>
              </a:extLst>
            </p:cNvPr>
            <p:cNvSpPr/>
            <p:nvPr/>
          </p:nvSpPr>
          <p:spPr bwMode="auto">
            <a:xfrm>
              <a:off x="54483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消防署</a:t>
              </a:r>
              <a:endParaRPr lang="ja-JP" altLang="en-US" sz="3200" dirty="0">
                <a:latin typeface="HGPｺﾞｼｯｸE" panose="020B0900000000000000" pitchFamily="50" charset="-128"/>
                <a:ea typeface="HGPｺﾞｼｯｸE" panose="020B0900000000000000" pitchFamily="50" charset="-128"/>
              </a:endParaRPr>
            </a:p>
          </p:txBody>
        </p:sp>
        <p:sp>
          <p:nvSpPr>
            <p:cNvPr id="25" name="正方形/長方形 24">
              <a:extLst>
                <a:ext uri="{FF2B5EF4-FFF2-40B4-BE49-F238E27FC236}">
                  <a16:creationId xmlns:a16="http://schemas.microsoft.com/office/drawing/2014/main" id="{1B48781A-4768-4F21-8A5B-EE32DE8BD89C}"/>
                </a:ext>
              </a:extLst>
            </p:cNvPr>
            <p:cNvSpPr/>
            <p:nvPr/>
          </p:nvSpPr>
          <p:spPr bwMode="auto">
            <a:xfrm>
              <a:off x="77470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図書館</a:t>
              </a:r>
              <a:endParaRPr lang="ja-JP" altLang="en-US" sz="3200" dirty="0">
                <a:latin typeface="HGPｺﾞｼｯｸE" panose="020B0900000000000000" pitchFamily="50" charset="-128"/>
                <a:ea typeface="HGPｺﾞｼｯｸE" panose="020B0900000000000000" pitchFamily="50" charset="-128"/>
              </a:endParaRPr>
            </a:p>
          </p:txBody>
        </p:sp>
      </p:grpSp>
      <p:grpSp>
        <p:nvGrpSpPr>
          <p:cNvPr id="26" name="グループ化 25">
            <a:extLst>
              <a:ext uri="{FF2B5EF4-FFF2-40B4-BE49-F238E27FC236}">
                <a16:creationId xmlns:a16="http://schemas.microsoft.com/office/drawing/2014/main" id="{A00E5A61-C57F-4561-B9BE-BFD2AA9F3B1D}"/>
              </a:ext>
            </a:extLst>
          </p:cNvPr>
          <p:cNvGrpSpPr/>
          <p:nvPr/>
        </p:nvGrpSpPr>
        <p:grpSpPr>
          <a:xfrm>
            <a:off x="2029638" y="4878676"/>
            <a:ext cx="6044748" cy="736600"/>
            <a:chOff x="850900" y="2692400"/>
            <a:chExt cx="6654800" cy="736600"/>
          </a:xfrm>
        </p:grpSpPr>
        <p:sp>
          <p:nvSpPr>
            <p:cNvPr id="27" name="正方形/長方形 26">
              <a:extLst>
                <a:ext uri="{FF2B5EF4-FFF2-40B4-BE49-F238E27FC236}">
                  <a16:creationId xmlns:a16="http://schemas.microsoft.com/office/drawing/2014/main" id="{C5229C3F-CBAB-402B-9F8B-8C453F6A89FA}"/>
                </a:ext>
              </a:extLst>
            </p:cNvPr>
            <p:cNvSpPr/>
            <p:nvPr/>
          </p:nvSpPr>
          <p:spPr bwMode="auto">
            <a:xfrm>
              <a:off x="8509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dirty="0" smtClean="0">
                  <a:latin typeface="HGPｺﾞｼｯｸE" panose="020B0900000000000000" pitchFamily="50" charset="-128"/>
                  <a:ea typeface="HGPｺﾞｼｯｸE" panose="020B0900000000000000" pitchFamily="50" charset="-128"/>
                </a:rPr>
                <a:t>公 園</a:t>
              </a:r>
              <a:endParaRPr lang="ja-JP" altLang="en-US" sz="3200" dirty="0">
                <a:latin typeface="HGPｺﾞｼｯｸE" panose="020B0900000000000000" pitchFamily="50" charset="-128"/>
                <a:ea typeface="HGPｺﾞｼｯｸE" panose="020B0900000000000000" pitchFamily="50" charset="-128"/>
              </a:endParaRPr>
            </a:p>
          </p:txBody>
        </p:sp>
        <p:sp>
          <p:nvSpPr>
            <p:cNvPr id="28" name="正方形/長方形 27">
              <a:extLst>
                <a:ext uri="{FF2B5EF4-FFF2-40B4-BE49-F238E27FC236}">
                  <a16:creationId xmlns:a16="http://schemas.microsoft.com/office/drawing/2014/main" id="{0FF4F5CC-962C-4BAD-BC0A-DBD91767705C}"/>
                </a:ext>
              </a:extLst>
            </p:cNvPr>
            <p:cNvSpPr/>
            <p:nvPr/>
          </p:nvSpPr>
          <p:spPr bwMode="auto">
            <a:xfrm>
              <a:off x="31496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救急車</a:t>
              </a:r>
              <a:endParaRPr lang="ja-JP" altLang="en-US" sz="3200" dirty="0">
                <a:latin typeface="HGPｺﾞｼｯｸE" panose="020B0900000000000000" pitchFamily="50" charset="-128"/>
                <a:ea typeface="HGPｺﾞｼｯｸE" panose="020B0900000000000000" pitchFamily="50" charset="-128"/>
              </a:endParaRPr>
            </a:p>
          </p:txBody>
        </p:sp>
        <p:sp>
          <p:nvSpPr>
            <p:cNvPr id="29" name="正方形/長方形 28">
              <a:extLst>
                <a:ext uri="{FF2B5EF4-FFF2-40B4-BE49-F238E27FC236}">
                  <a16:creationId xmlns:a16="http://schemas.microsoft.com/office/drawing/2014/main" id="{A6918CBF-BE97-458B-9A46-DD7D54C0ABF2}"/>
                </a:ext>
              </a:extLst>
            </p:cNvPr>
            <p:cNvSpPr/>
            <p:nvPr/>
          </p:nvSpPr>
          <p:spPr bwMode="auto">
            <a:xfrm>
              <a:off x="54483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体育館</a:t>
              </a:r>
              <a:endParaRPr lang="ja-JP" altLang="en-US" sz="3200" dirty="0">
                <a:latin typeface="HGPｺﾞｼｯｸE" panose="020B0900000000000000" pitchFamily="50" charset="-128"/>
                <a:ea typeface="HGPｺﾞｼｯｸE" panose="020B0900000000000000" pitchFamily="50" charset="-128"/>
              </a:endParaRPr>
            </a:p>
          </p:txBody>
        </p:sp>
      </p:grpSp>
      <p:grpSp>
        <p:nvGrpSpPr>
          <p:cNvPr id="32" name="グループ化 31">
            <a:extLst>
              <a:ext uri="{FF2B5EF4-FFF2-40B4-BE49-F238E27FC236}">
                <a16:creationId xmlns:a16="http://schemas.microsoft.com/office/drawing/2014/main" id="{E23A4A0D-E69F-4AFB-8456-438A85969D1C}"/>
              </a:ext>
            </a:extLst>
          </p:cNvPr>
          <p:cNvGrpSpPr/>
          <p:nvPr/>
        </p:nvGrpSpPr>
        <p:grpSpPr>
          <a:xfrm>
            <a:off x="2029638" y="5724216"/>
            <a:ext cx="6044748" cy="736600"/>
            <a:chOff x="850900" y="2692400"/>
            <a:chExt cx="6654800" cy="736600"/>
          </a:xfrm>
        </p:grpSpPr>
        <p:sp>
          <p:nvSpPr>
            <p:cNvPr id="33" name="正方形/長方形 32">
              <a:extLst>
                <a:ext uri="{FF2B5EF4-FFF2-40B4-BE49-F238E27FC236}">
                  <a16:creationId xmlns:a16="http://schemas.microsoft.com/office/drawing/2014/main" id="{B2D7CFEF-81F7-4FA0-BF18-14D2C5C08C03}"/>
                </a:ext>
              </a:extLst>
            </p:cNvPr>
            <p:cNvSpPr/>
            <p:nvPr/>
          </p:nvSpPr>
          <p:spPr bwMode="auto">
            <a:xfrm>
              <a:off x="8509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本 屋</a:t>
              </a:r>
              <a:endParaRPr lang="ja-JP" altLang="en-US" sz="3200" dirty="0">
                <a:latin typeface="HGPｺﾞｼｯｸE" panose="020B0900000000000000" pitchFamily="50" charset="-128"/>
                <a:ea typeface="HGPｺﾞｼｯｸE" panose="020B0900000000000000" pitchFamily="50" charset="-128"/>
              </a:endParaRPr>
            </a:p>
          </p:txBody>
        </p:sp>
        <p:sp>
          <p:nvSpPr>
            <p:cNvPr id="34" name="正方形/長方形 33">
              <a:extLst>
                <a:ext uri="{FF2B5EF4-FFF2-40B4-BE49-F238E27FC236}">
                  <a16:creationId xmlns:a16="http://schemas.microsoft.com/office/drawing/2014/main" id="{686D10C8-48D6-473C-81CA-E990795394B3}"/>
                </a:ext>
              </a:extLst>
            </p:cNvPr>
            <p:cNvSpPr/>
            <p:nvPr/>
          </p:nvSpPr>
          <p:spPr bwMode="auto">
            <a:xfrm>
              <a:off x="31496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公民館</a:t>
              </a:r>
              <a:endParaRPr lang="ja-JP" altLang="en-US" sz="3200" dirty="0">
                <a:latin typeface="HGPｺﾞｼｯｸE" panose="020B0900000000000000" pitchFamily="50" charset="-128"/>
                <a:ea typeface="HGPｺﾞｼｯｸE" panose="020B0900000000000000" pitchFamily="50" charset="-128"/>
              </a:endParaRPr>
            </a:p>
          </p:txBody>
        </p:sp>
        <p:sp>
          <p:nvSpPr>
            <p:cNvPr id="35" name="正方形/長方形 34">
              <a:extLst>
                <a:ext uri="{FF2B5EF4-FFF2-40B4-BE49-F238E27FC236}">
                  <a16:creationId xmlns:a16="http://schemas.microsoft.com/office/drawing/2014/main" id="{FE3B0C25-5D93-4422-8445-D063E697B34C}"/>
                </a:ext>
              </a:extLst>
            </p:cNvPr>
            <p:cNvSpPr/>
            <p:nvPr/>
          </p:nvSpPr>
          <p:spPr bwMode="auto">
            <a:xfrm>
              <a:off x="5448300" y="2692400"/>
              <a:ext cx="2057400" cy="736600"/>
            </a:xfrm>
            <a:prstGeom prst="rect">
              <a:avLst/>
            </a:prstGeom>
            <a:ln>
              <a:solidFill>
                <a:schemeClr val="bg1">
                  <a:lumMod val="75000"/>
                </a:schemeClr>
              </a:solidFill>
              <a:headEnd type="none" w="med" len="med"/>
              <a:tailEnd type="none" w="med" len="me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1" compatLnSpc="1"/>
            <a:lstStyle/>
            <a:p>
              <a:pPr algn="ctr"/>
              <a:r>
                <a:rPr lang="ja-JP" altLang="en-US" sz="3200">
                  <a:latin typeface="HGPｺﾞｼｯｸE" panose="020B0900000000000000" pitchFamily="50" charset="-128"/>
                  <a:ea typeface="HGPｺﾞｼｯｸE" panose="020B0900000000000000" pitchFamily="50" charset="-128"/>
                </a:rPr>
                <a:t>橋</a:t>
              </a:r>
              <a:endParaRPr lang="ja-JP" altLang="en-US" sz="3200" dirty="0">
                <a:latin typeface="HGPｺﾞｼｯｸE" panose="020B0900000000000000" pitchFamily="50" charset="-128"/>
                <a:ea typeface="HGPｺﾞｼｯｸE" panose="020B0900000000000000" pitchFamily="50" charset="-128"/>
              </a:endParaRPr>
            </a:p>
          </p:txBody>
        </p:sp>
      </p:grpSp>
      <p:pic>
        <p:nvPicPr>
          <p:cNvPr id="3" name="図 2" descr="挿絵 が含まれている画像&#10;&#10;自動的に生成された説明">
            <a:extLst>
              <a:ext uri="{FF2B5EF4-FFF2-40B4-BE49-F238E27FC236}">
                <a16:creationId xmlns:a16="http://schemas.microsoft.com/office/drawing/2014/main" id="{4E7C7F7D-1F66-18A6-3764-335CA81807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6949" y="1325393"/>
            <a:ext cx="875901" cy="609322"/>
          </a:xfrm>
          <a:prstGeom prst="rect">
            <a:avLst/>
          </a:prstGeom>
        </p:spPr>
      </p:pic>
    </p:spTree>
    <p:extLst>
      <p:ext uri="{BB962C8B-B14F-4D97-AF65-F5344CB8AC3E}">
        <p14:creationId xmlns:p14="http://schemas.microsoft.com/office/powerpoint/2010/main" val="205939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1000"/>
                                        <p:tgtEl>
                                          <p:spTgt spid="26"/>
                                        </p:tgtEl>
                                      </p:cBhvr>
                                    </p:animEffect>
                                    <p:anim calcmode="lin" valueType="num">
                                      <p:cBhvr>
                                        <p:cTn id="28" dur="1000" fill="hold"/>
                                        <p:tgtEl>
                                          <p:spTgt spid="26"/>
                                        </p:tgtEl>
                                        <p:attrNameLst>
                                          <p:attrName>ppt_x</p:attrName>
                                        </p:attrNameLst>
                                      </p:cBhvr>
                                      <p:tavLst>
                                        <p:tav tm="0">
                                          <p:val>
                                            <p:strVal val="#ppt_x"/>
                                          </p:val>
                                        </p:tav>
                                        <p:tav tm="100000">
                                          <p:val>
                                            <p:strVal val="#ppt_x"/>
                                          </p:val>
                                        </p:tav>
                                      </p:tavLst>
                                    </p:anim>
                                    <p:anim calcmode="lin" valueType="num">
                                      <p:cBhvr>
                                        <p:cTn id="29" dur="1000" fill="hold"/>
                                        <p:tgtEl>
                                          <p:spTgt spid="26"/>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75</Words>
  <Application>Microsoft Office PowerPoint</Application>
  <PresentationFormat>ワイド画面</PresentationFormat>
  <Paragraphs>32</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AR丸ゴシック体M</vt:lpstr>
      <vt:lpstr>BIZ UDPゴシック</vt:lpstr>
      <vt:lpstr>HGPｺﾞｼｯｸE</vt:lpstr>
      <vt:lpstr>ＭＳ Ｐゴシック</vt:lpstr>
      <vt:lpstr>ＭＳ ゴシック</vt:lpstr>
      <vt:lpstr>游ゴシック</vt:lpstr>
      <vt:lpstr>游ゴシック Light</vt:lpstr>
      <vt:lpstr>Arial</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有持　徳仁</dc:creator>
  <cp:lastModifiedBy>有持　徳仁</cp:lastModifiedBy>
  <cp:revision>5</cp:revision>
  <dcterms:created xsi:type="dcterms:W3CDTF">2024-10-04T05:47:12Z</dcterms:created>
  <dcterms:modified xsi:type="dcterms:W3CDTF">2025-01-28T02:28:15Z</dcterms:modified>
</cp:coreProperties>
</file>